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9"/>
  </p:notesMasterIdLst>
  <p:sldIdLst>
    <p:sldId id="256" r:id="rId2"/>
    <p:sldId id="258" r:id="rId3"/>
    <p:sldId id="259" r:id="rId4"/>
    <p:sldId id="261" r:id="rId5"/>
    <p:sldId id="309" r:id="rId6"/>
    <p:sldId id="305" r:id="rId7"/>
    <p:sldId id="306" r:id="rId8"/>
    <p:sldId id="307" r:id="rId9"/>
    <p:sldId id="262" r:id="rId10"/>
    <p:sldId id="263" r:id="rId11"/>
    <p:sldId id="264" r:id="rId12"/>
    <p:sldId id="319" r:id="rId13"/>
    <p:sldId id="311" r:id="rId14"/>
    <p:sldId id="320" r:id="rId15"/>
    <p:sldId id="321" r:id="rId16"/>
    <p:sldId id="318" r:id="rId17"/>
    <p:sldId id="314" r:id="rId18"/>
    <p:sldId id="322" r:id="rId19"/>
    <p:sldId id="323" r:id="rId20"/>
    <p:sldId id="324" r:id="rId21"/>
    <p:sldId id="31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6" r:id="rId31"/>
    <p:sldId id="337" r:id="rId32"/>
    <p:sldId id="339" r:id="rId33"/>
    <p:sldId id="338" r:id="rId34"/>
    <p:sldId id="340" r:id="rId35"/>
    <p:sldId id="341" r:id="rId36"/>
    <p:sldId id="342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3" r:id="rId46"/>
    <p:sldId id="354" r:id="rId47"/>
    <p:sldId id="283" r:id="rId48"/>
  </p:sldIdLst>
  <p:sldSz cx="9144000" cy="5143500" type="screen16x9"/>
  <p:notesSz cx="6858000" cy="9144000"/>
  <p:embeddedFontLst>
    <p:embeddedFont>
      <p:font typeface="Catamaran" panose="020B0604020202020204" charset="0"/>
      <p:regular r:id="rId50"/>
      <p:bold r:id="rId51"/>
    </p:embeddedFont>
    <p:embeddedFont>
      <p:font typeface="Catamaran Medium" panose="020B0604020202020204" charset="0"/>
      <p:regular r:id="rId52"/>
      <p:bold r:id="rId53"/>
    </p:embeddedFont>
    <p:embeddedFont>
      <p:font typeface="Catamaran SemiBold" panose="020B0604020202020204" charset="0"/>
      <p:regular r:id="rId54"/>
      <p:bold r:id="rId55"/>
    </p:embeddedFont>
    <p:embeddedFont>
      <p:font typeface="Raleway Medium" pitchFamily="2" charset="0"/>
      <p:regular r:id="rId56"/>
      <p:bold r:id="rId57"/>
      <p:italic r:id="rId58"/>
      <p:boldItalic r:id="rId59"/>
    </p:embeddedFont>
    <p:embeddedFont>
      <p:font typeface="Russo One" panose="020B0604020202020204" charset="0"/>
      <p:regular r:id="rId60"/>
    </p:embeddedFont>
    <p:embeddedFont>
      <p:font typeface="Unn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E2F92-18FA-4940-997B-B2B1B10DE7E1}">
  <a:tblStyle styleId="{694E2F92-18FA-4940-997B-B2B1B10DE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9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8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7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432e38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432e38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76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498764" y="3332019"/>
            <a:ext cx="4197927" cy="5888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747429" y="3419876"/>
            <a:ext cx="3700595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Lê Phú Long – KHMT17 - 18150024</a:t>
            </a:r>
            <a:endParaRPr sz="1800" b="1"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-400906" y="503492"/>
            <a:ext cx="5914506" cy="248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Nghiên cứu, xây dựng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hệ thống launchpad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trên nền tảng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Ethereum</a:t>
            </a:r>
            <a:endParaRPr sz="3800" b="1" dirty="0">
              <a:solidFill>
                <a:srgbClr val="4581E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>
            <a:cxnSpLocks/>
          </p:cNvCxnSpPr>
          <p:nvPr/>
        </p:nvCxnSpPr>
        <p:spPr>
          <a:xfrm flipV="1">
            <a:off x="526473" y="3034938"/>
            <a:ext cx="4170218" cy="61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618929" y="-7842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3" name="Google Shape;1593;p47"/>
          <p:cNvCxnSpPr>
            <a:cxnSpLocks/>
          </p:cNvCxnSpPr>
          <p:nvPr/>
        </p:nvCxnSpPr>
        <p:spPr>
          <a:xfrm>
            <a:off x="442913" y="563553"/>
            <a:ext cx="78935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4" name="Google Shape;1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229704" y="3309981"/>
            <a:ext cx="967041" cy="1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9008D29E-06E7-CE1B-BD47-71376D9EE7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0029" y="451033"/>
            <a:ext cx="8265042" cy="2908738"/>
          </a:xfrm>
        </p:spPr>
        <p:txBody>
          <a:bodyPr/>
          <a:lstStyle/>
          <a:p>
            <a:pPr marL="139700" indent="0"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600" b="1" kern="150" dirty="0"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     </a:t>
            </a:r>
            <a:r>
              <a:rPr lang="en-US" sz="16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phần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mềm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triển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khai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nằm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máy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chủ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duy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phân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phi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viết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ngôn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dưới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hỗ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Contract. 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800" kern="150" dirty="0"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   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Tính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Dapp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phụ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thuộc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platform</a:t>
            </a:r>
          </a:p>
          <a:p>
            <a:pPr marL="139700" indent="0" algn="l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E0552-F37F-BD6F-711E-4B23EB5E8FFF}"/>
              </a:ext>
            </a:extLst>
          </p:cNvPr>
          <p:cNvSpPr txBox="1"/>
          <p:nvPr/>
        </p:nvSpPr>
        <p:spPr>
          <a:xfrm>
            <a:off x="1727542" y="2753524"/>
            <a:ext cx="7067384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dirty="0"/>
              <a:t> 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b)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Đặc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điểm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Tính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phi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tập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trung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Phải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SmartContract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Dapp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thường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chung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bước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phát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triển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	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Lên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ý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tưởng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xuất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bản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Whitepaper,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tạo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phân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phối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token,...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50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87927" y="565773"/>
            <a:ext cx="82593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11723" y="764381"/>
            <a:ext cx="870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điện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tử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được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xây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một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phi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tập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tảng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blockchain.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DEX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dùng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mua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bán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hàng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mạng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lưới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cần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phải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tổ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chức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nào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pic>
        <p:nvPicPr>
          <p:cNvPr id="1028" name="Picture 4" descr="DEX Là Gì? Xem Ngay Để Nắm Ưu Và Nhược Điểm Của DEX -">
            <a:extLst>
              <a:ext uri="{FF2B5EF4-FFF2-40B4-BE49-F238E27FC236}">
                <a16:creationId xmlns:a16="http://schemas.microsoft.com/office/drawing/2014/main" id="{4A2AB38D-C709-B37A-6D52-0F1BCE8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2334884"/>
            <a:ext cx="4552756" cy="25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7BC0EBF-9931-24BB-D22A-DEBFEC199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96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D586C70-6969-B6D2-46E4-DDB91EC749F9}"/>
              </a:ext>
            </a:extLst>
          </p:cNvPr>
          <p:cNvCxnSpPr>
            <a:cxnSpLocks/>
          </p:cNvCxnSpPr>
          <p:nvPr/>
        </p:nvCxnSpPr>
        <p:spPr>
          <a:xfrm>
            <a:off x="401782" y="568217"/>
            <a:ext cx="81802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7BF81A-1F22-BD88-11BB-78775FB1EDD2}"/>
              </a:ext>
            </a:extLst>
          </p:cNvPr>
          <p:cNvSpPr txBox="1"/>
          <p:nvPr/>
        </p:nvSpPr>
        <p:spPr>
          <a:xfrm>
            <a:off x="33986" y="331415"/>
            <a:ext cx="8708232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(P2P)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chìa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13E-7195-E69D-29DD-62C62D5454B4}"/>
              </a:ext>
            </a:extLst>
          </p:cNvPr>
          <p:cNvSpPr txBox="1"/>
          <p:nvPr/>
        </p:nvSpPr>
        <p:spPr>
          <a:xfrm>
            <a:off x="4121077" y="2904611"/>
            <a:ext cx="47943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Nguyên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On-Chain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Off-Chain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AMM (Automated Market Makers)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PMM (Proactive Market Maker)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Hybrid Liquidity DEX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145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74073" y="572700"/>
            <a:ext cx="82177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242887" y="494646"/>
            <a:ext cx="8708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Giao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08AE2-5AB7-7A2A-6A22-287351DCD993}"/>
              </a:ext>
            </a:extLst>
          </p:cNvPr>
          <p:cNvSpPr txBox="1"/>
          <p:nvPr/>
        </p:nvSpPr>
        <p:spPr>
          <a:xfrm>
            <a:off x="4178032" y="2939925"/>
            <a:ext cx="4773087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4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4129466-02C5-8A11-DFFB-A32BB06AB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468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B2F0F6F-69CB-B3B6-DC08-1EEB9AD1376C}"/>
              </a:ext>
            </a:extLst>
          </p:cNvPr>
          <p:cNvCxnSpPr>
            <a:cxnSpLocks/>
          </p:cNvCxnSpPr>
          <p:nvPr/>
        </p:nvCxnSpPr>
        <p:spPr>
          <a:xfrm>
            <a:off x="512618" y="572700"/>
            <a:ext cx="76477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984AD-679C-F3AB-017B-C1B31CB6E92F}"/>
              </a:ext>
            </a:extLst>
          </p:cNvPr>
          <p:cNvSpPr txBox="1"/>
          <p:nvPr/>
        </p:nvSpPr>
        <p:spPr>
          <a:xfrm>
            <a:off x="0" y="572700"/>
            <a:ext cx="87082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139700">
              <a:buClr>
                <a:schemeClr val="dk1"/>
              </a:buClr>
              <a:buSzPts val="14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“Non-Custodial",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Finance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/>
        </p:nvSpPr>
        <p:spPr>
          <a:xfrm>
            <a:off x="431238" y="-26872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60188" y="545828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60188" y="610349"/>
            <a:ext cx="87082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(Decentralized).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(Distributed).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(Transparent).</a:t>
            </a:r>
          </a:p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87C1EF03-BA12-5514-CF20-BA3BCD82B299}"/>
              </a:ext>
            </a:extLst>
          </p:cNvPr>
          <p:cNvSpPr txBox="1"/>
          <p:nvPr/>
        </p:nvSpPr>
        <p:spPr>
          <a:xfrm>
            <a:off x="3325974" y="2923603"/>
            <a:ext cx="5336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Trustless.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392E578B-D1CD-AEA4-4F19-77F036C8D454}"/>
              </a:ext>
            </a:extLst>
          </p:cNvPr>
          <p:cNvSpPr txBox="1">
            <a:spLocks/>
          </p:cNvSpPr>
          <p:nvPr/>
        </p:nvSpPr>
        <p:spPr>
          <a:xfrm>
            <a:off x="735177" y="-53744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DeFi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( 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)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38B1BEEF-222D-3067-06F8-DA067DB7B2F3}"/>
              </a:ext>
            </a:extLst>
          </p:cNvPr>
          <p:cNvCxnSpPr>
            <a:cxnSpLocks/>
          </p:cNvCxnSpPr>
          <p:nvPr/>
        </p:nvCxnSpPr>
        <p:spPr>
          <a:xfrm>
            <a:off x="464127" y="518956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CAE14B-F312-D682-1CF8-62C719BD2FC8}"/>
              </a:ext>
            </a:extLst>
          </p:cNvPr>
          <p:cNvSpPr txBox="1"/>
          <p:nvPr/>
        </p:nvSpPr>
        <p:spPr>
          <a:xfrm>
            <a:off x="177305" y="694313"/>
            <a:ext cx="87082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(Decentralized).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(Distributed).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(Transparent).</a:t>
            </a:r>
          </a:p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6AB5E-0D9A-B43C-BCE2-06B56F1CACDA}"/>
              </a:ext>
            </a:extLst>
          </p:cNvPr>
          <p:cNvSpPr txBox="1"/>
          <p:nvPr/>
        </p:nvSpPr>
        <p:spPr>
          <a:xfrm>
            <a:off x="3629913" y="2896731"/>
            <a:ext cx="5336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Trustless.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91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793081" y="572700"/>
            <a:ext cx="49934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3714749" y="880051"/>
            <a:ext cx="5036345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(Blockchain)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Contract)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(DAOs).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8" name="Picture 4" descr="Ethereum (ETH) Has Finally Formed a New All-time High – Is a $10,000 Price  Level Next?">
            <a:extLst>
              <a:ext uri="{FF2B5EF4-FFF2-40B4-BE49-F238E27FC236}">
                <a16:creationId xmlns:a16="http://schemas.microsoft.com/office/drawing/2014/main" id="{40A8BB27-5986-4725-86A8-60BBEC13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484531"/>
            <a:ext cx="3183179" cy="23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6714CC56-7AD9-C00F-6B46-7ECAFE6E14E3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256AACE9-4F4E-287F-2639-A4418FE73743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FA511-AC36-31E6-B8D2-00B578768C64}"/>
              </a:ext>
            </a:extLst>
          </p:cNvPr>
          <p:cNvSpPr txBox="1"/>
          <p:nvPr/>
        </p:nvSpPr>
        <p:spPr>
          <a:xfrm>
            <a:off x="489672" y="646091"/>
            <a:ext cx="6624637" cy="28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mart Contract là gì? Tất tần tật thông tin về Smart Contract - ViMoney">
            <a:extLst>
              <a:ext uri="{FF2B5EF4-FFF2-40B4-BE49-F238E27FC236}">
                <a16:creationId xmlns:a16="http://schemas.microsoft.com/office/drawing/2014/main" id="{BD1CD688-E0E6-9C38-7865-EF2A4502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13" y="3356254"/>
            <a:ext cx="3378333" cy="16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14324" y="857547"/>
            <a:ext cx="7800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4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Minh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tế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4110038" y="3168493"/>
            <a:ext cx="4833938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con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rõ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rang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410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791602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772540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984889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1011415" y="222193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415352" y="322032"/>
            <a:ext cx="4156648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482389" y="2905926"/>
            <a:ext cx="2399400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5543466" y="2905926"/>
            <a:ext cx="3193472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841892" y="2208726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182386" y="2911414"/>
            <a:ext cx="2466108" cy="894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</a:t>
            </a:r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772540" y="220800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>
            <a:cxnSpLocks/>
          </p:cNvCxnSpPr>
          <p:nvPr/>
        </p:nvCxnSpPr>
        <p:spPr>
          <a:xfrm>
            <a:off x="325582" y="1029073"/>
            <a:ext cx="39901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232985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Solidity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14537" y="581044"/>
            <a:ext cx="443746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239315" y="851297"/>
            <a:ext cx="7800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105966" y="1809041"/>
            <a:ext cx="793432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indent="-33020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v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9" name="AutoShape 2" descr="Solidity for Creating Ethereum Smart Contracts: Why and How">
            <a:extLst>
              <a:ext uri="{FF2B5EF4-FFF2-40B4-BE49-F238E27FC236}">
                <a16:creationId xmlns:a16="http://schemas.microsoft.com/office/drawing/2014/main" id="{A249542D-FFF1-3ACD-3317-33B74D1E5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Build a Web3 App with Solidity + Ethereum Smart Contracts | Buildspace">
            <a:extLst>
              <a:ext uri="{FF2B5EF4-FFF2-40B4-BE49-F238E27FC236}">
                <a16:creationId xmlns:a16="http://schemas.microsoft.com/office/drawing/2014/main" id="{C028EFF8-C8D6-0D51-0AC7-8563CB10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00350"/>
            <a:ext cx="2578894" cy="2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380564A-C07B-DFBD-37A9-EC10E6D1B825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C4B03C2-E428-29C1-7FB8-66B679642E94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5BFAA0-B866-99C3-F9AB-90052F9FBD7B}"/>
              </a:ext>
            </a:extLst>
          </p:cNvPr>
          <p:cNvSpPr txBox="1"/>
          <p:nvPr/>
        </p:nvSpPr>
        <p:spPr>
          <a:xfrm>
            <a:off x="293542" y="725929"/>
            <a:ext cx="78009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ERC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 Request for Comment,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Ethereum.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Smart Contract 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ERC1155, ERC721, ERC948,..Cách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 20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ERC-20.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5122" name="Picture 2" descr="ERC20 là gì? Cách sở hữu Token ERC20 an toàn">
            <a:extLst>
              <a:ext uri="{FF2B5EF4-FFF2-40B4-BE49-F238E27FC236}">
                <a16:creationId xmlns:a16="http://schemas.microsoft.com/office/drawing/2014/main" id="{37E3DA53-372C-53CD-5A4A-343F803A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" y="2911143"/>
            <a:ext cx="3375378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ken ERC721 là gì? Tìm hiểu cách tạo và ứng dụng của token ERC721">
            <a:extLst>
              <a:ext uri="{FF2B5EF4-FFF2-40B4-BE49-F238E27FC236}">
                <a16:creationId xmlns:a16="http://schemas.microsoft.com/office/drawing/2014/main" id="{CE492751-74D8-770D-87D3-8495113E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51" y="2911143"/>
            <a:ext cx="3378311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4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148FACF2-5297-9683-C38F-D300A37BD062}"/>
              </a:ext>
            </a:extLst>
          </p:cNvPr>
          <p:cNvSpPr txBox="1">
            <a:spLocks/>
          </p:cNvSpPr>
          <p:nvPr/>
        </p:nvSpPr>
        <p:spPr>
          <a:xfrm>
            <a:off x="254597" y="0"/>
            <a:ext cx="54558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FA9B96EF-B074-E3B8-C242-AB05A2B0DC5C}"/>
              </a:ext>
            </a:extLst>
          </p:cNvPr>
          <p:cNvCxnSpPr>
            <a:cxnSpLocks/>
          </p:cNvCxnSpPr>
          <p:nvPr/>
        </p:nvCxnSpPr>
        <p:spPr>
          <a:xfrm>
            <a:off x="171450" y="572700"/>
            <a:ext cx="54221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FE2576-C7A1-7B7E-D41B-05778FAE583C}"/>
              </a:ext>
            </a:extLst>
          </p:cNvPr>
          <p:cNvSpPr txBox="1"/>
          <p:nvPr/>
        </p:nvSpPr>
        <p:spPr>
          <a:xfrm>
            <a:off x="528638" y="963487"/>
            <a:ext cx="4814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(Fungible token)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1CEF-C827-621B-0151-78C9DBD16ADE}"/>
              </a:ext>
            </a:extLst>
          </p:cNvPr>
          <p:cNvSpPr txBox="1"/>
          <p:nvPr/>
        </p:nvSpPr>
        <p:spPr>
          <a:xfrm>
            <a:off x="528637" y="3047047"/>
            <a:ext cx="2983585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ướng dẫn phân biệt 3 chuẩn token TRC20, OMNI và ERC20">
            <a:extLst>
              <a:ext uri="{FF2B5EF4-FFF2-40B4-BE49-F238E27FC236}">
                <a16:creationId xmlns:a16="http://schemas.microsoft.com/office/drawing/2014/main" id="{83756679-1452-FFED-9E64-4F5773F8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2715"/>
            <a:ext cx="4617243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854896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71688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71475" y="885711"/>
            <a:ext cx="822245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 (Initial Decentralized Exchange Offering).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(Centralized Exchange),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(DEX).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3485DF-49D4-B93C-74AD-D5F83A12F059}"/>
              </a:ext>
            </a:extLst>
          </p:cNvPr>
          <p:cNvSpPr txBox="1"/>
          <p:nvPr/>
        </p:nvSpPr>
        <p:spPr>
          <a:xfrm>
            <a:off x="482203" y="888787"/>
            <a:ext cx="8179593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Thanh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966-4EA2-2900-1DED-3E0A2FEF3E50}"/>
              </a:ext>
            </a:extLst>
          </p:cNvPr>
          <p:cNvSpPr txBox="1"/>
          <p:nvPr/>
        </p:nvSpPr>
        <p:spPr>
          <a:xfrm>
            <a:off x="482202" y="3445859"/>
            <a:ext cx="8179593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8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E04E4B-9E4D-A530-C88D-A479229F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1" y="858202"/>
            <a:ext cx="4387501" cy="4026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98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595745" y="990600"/>
            <a:ext cx="773776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(TGE)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(whitelist)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0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787652" y="872836"/>
            <a:ext cx="7568695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0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D0E7DA19-6651-B805-F898-E2A4B9B00F3B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59E740A4-0CC9-A91D-95A7-C653FED1E432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C6E7C2-C766-4A2A-54F0-204361CEA70B}"/>
              </a:ext>
            </a:extLst>
          </p:cNvPr>
          <p:cNvSpPr txBox="1"/>
          <p:nvPr/>
        </p:nvSpPr>
        <p:spPr>
          <a:xfrm>
            <a:off x="563879" y="1219882"/>
            <a:ext cx="4450081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BTC, ETH,…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FE27A-05F0-BF4B-397B-C9B8B67E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88" y="873301"/>
            <a:ext cx="3479173" cy="403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C7810-FFDA-CA00-C725-6C90B9178148}"/>
              </a:ext>
            </a:extLst>
          </p:cNvPr>
          <p:cNvSpPr txBox="1"/>
          <p:nvPr/>
        </p:nvSpPr>
        <p:spPr>
          <a:xfrm>
            <a:off x="289560" y="664590"/>
            <a:ext cx="327846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81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quidity Pools - Solflare AcademySolflare Academy">
            <a:extLst>
              <a:ext uri="{FF2B5EF4-FFF2-40B4-BE49-F238E27FC236}">
                <a16:creationId xmlns:a16="http://schemas.microsoft.com/office/drawing/2014/main" id="{F5CD9579-6C80-ACB4-5EAF-BBDB989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0" y="1141095"/>
            <a:ext cx="4810760" cy="36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B30BEA-F843-27BA-DC03-35E51F02F86F}"/>
              </a:ext>
            </a:extLst>
          </p:cNvPr>
          <p:cNvSpPr txBox="1"/>
          <p:nvPr/>
        </p:nvSpPr>
        <p:spPr>
          <a:xfrm>
            <a:off x="149316" y="723672"/>
            <a:ext cx="3962944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AB5F-32E6-624A-6C3A-14ED9C96E36F}"/>
              </a:ext>
            </a:extLst>
          </p:cNvPr>
          <p:cNvSpPr txBox="1"/>
          <p:nvPr/>
        </p:nvSpPr>
        <p:spPr>
          <a:xfrm>
            <a:off x="289560" y="1377088"/>
            <a:ext cx="3637511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pool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(lock)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(permissionless)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204825" y="308740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246788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  <a:b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1445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A5F0BB-DFDD-A786-CF50-C3A61A06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06" y="962837"/>
            <a:ext cx="3108026" cy="14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5087-C39F-16C2-9108-0CE458A0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564" r="2646" b="3412"/>
          <a:stretch/>
        </p:blipFill>
        <p:spPr bwMode="auto">
          <a:xfrm>
            <a:off x="444957" y="3018605"/>
            <a:ext cx="3011751" cy="187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617C7344-4EEB-8BB5-390D-849C7443D5C5}"/>
              </a:ext>
            </a:extLst>
          </p:cNvPr>
          <p:cNvSpPr txBox="1"/>
          <p:nvPr/>
        </p:nvSpPr>
        <p:spPr>
          <a:xfrm>
            <a:off x="320268" y="748109"/>
            <a:ext cx="5173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(incentive)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B29B-7AFF-31EE-F403-98044FE93960}"/>
              </a:ext>
            </a:extLst>
          </p:cNvPr>
          <p:cNvSpPr txBox="1"/>
          <p:nvPr/>
        </p:nvSpPr>
        <p:spPr>
          <a:xfrm>
            <a:off x="3948544" y="3395833"/>
            <a:ext cx="5117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token. LP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3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8F89E36B-8E62-D293-8D01-097D97434811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40545F52-97D7-BC81-9561-FBD4F44BA34A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CE1967-E4C0-9277-4B71-370618DFC378}"/>
              </a:ext>
            </a:extLst>
          </p:cNvPr>
          <p:cNvSpPr txBox="1"/>
          <p:nvPr/>
        </p:nvSpPr>
        <p:spPr>
          <a:xfrm>
            <a:off x="374074" y="729765"/>
            <a:ext cx="50361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Polkastarter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DAO Maker,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BSCPad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indent="4572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perstarpad – The Best Metaverse Launchpad Is Here – Crypto Trendings">
            <a:extLst>
              <a:ext uri="{FF2B5EF4-FFF2-40B4-BE49-F238E27FC236}">
                <a16:creationId xmlns:a16="http://schemas.microsoft.com/office/drawing/2014/main" id="{CD4EBCF2-A6B7-6D87-823C-2CEEEF57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3864"/>
            <a:ext cx="350519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eX Partners with Launchzone to Release IDO Launchpad">
            <a:extLst>
              <a:ext uri="{FF2B5EF4-FFF2-40B4-BE49-F238E27FC236}">
                <a16:creationId xmlns:a16="http://schemas.microsoft.com/office/drawing/2014/main" id="{8512D630-A3A9-5DB4-DA8B-A352C27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718367"/>
            <a:ext cx="3505198" cy="21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5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32F24E0-EEA1-0869-D0C9-FF4F91C5CBDB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89E2A4FD-0113-DEE3-4EDC-DCFB0E6CFD5E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933477-E892-1F7F-24CC-DD49649BAA20}"/>
              </a:ext>
            </a:extLst>
          </p:cNvPr>
          <p:cNvSpPr txBox="1"/>
          <p:nvPr/>
        </p:nvSpPr>
        <p:spPr>
          <a:xfrm>
            <a:off x="482203" y="888787"/>
            <a:ext cx="817959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Mua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6FE34-6D90-C834-EB49-2742156AE6CF}"/>
              </a:ext>
            </a:extLst>
          </p:cNvPr>
          <p:cNvSpPr txBox="1"/>
          <p:nvPr/>
        </p:nvSpPr>
        <p:spPr>
          <a:xfrm>
            <a:off x="1348911" y="2904624"/>
            <a:ext cx="7309870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16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806136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429491" y="1164961"/>
            <a:ext cx="79237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tung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13C0FA-8A20-701D-826F-F859959FE491}"/>
              </a:ext>
            </a:extLst>
          </p:cNvPr>
          <p:cNvSpPr txBox="1"/>
          <p:nvPr/>
        </p:nvSpPr>
        <p:spPr>
          <a:xfrm>
            <a:off x="327747" y="762000"/>
            <a:ext cx="7058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Foundation,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Object Notation </a:t>
            </a:r>
          </a:p>
          <a:p>
            <a:pPr marL="228600" indent="22860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Remote Procedure Call (JSON-RPC) 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A2F4-6251-AC48-F2E3-51EDD8343D51}"/>
              </a:ext>
            </a:extLst>
          </p:cNvPr>
          <p:cNvSpPr txBox="1"/>
          <p:nvPr/>
        </p:nvSpPr>
        <p:spPr>
          <a:xfrm>
            <a:off x="1702589" y="3181173"/>
            <a:ext cx="2964273" cy="1525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web3-eth           - web3-net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web3-shh          - web3-utils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web3-bzz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C3599-9F54-3022-428B-8388DE153E17}"/>
              </a:ext>
            </a:extLst>
          </p:cNvPr>
          <p:cNvSpPr txBox="1"/>
          <p:nvPr/>
        </p:nvSpPr>
        <p:spPr>
          <a:xfrm>
            <a:off x="574965" y="2442509"/>
            <a:ext cx="6892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Web3.js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2052" name="Picture 4" descr="Web3 CoinNET - Bitcoin Haberleri, Blockchain ve Kripto Para Haberleri">
            <a:extLst>
              <a:ext uri="{FF2B5EF4-FFF2-40B4-BE49-F238E27FC236}">
                <a16:creationId xmlns:a16="http://schemas.microsoft.com/office/drawing/2014/main" id="{17ABEDD2-F3E1-7463-4C40-8CAAEE7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 bwMode="auto">
          <a:xfrm>
            <a:off x="4772639" y="2974897"/>
            <a:ext cx="4103532" cy="18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5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875137"/>
            <a:ext cx="44015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Web3-eth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_web3.eth.getBalance_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_web3.eth.signTransaction_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_web3.eth.sendSignedTransaction_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875137"/>
            <a:ext cx="3958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Web3-shh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web3-shh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Whisper. 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_web3.shh.post_post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_web3.shh.subscribe_Tạo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9E254-735F-B887-7D2F-D0BA4ABB82F5}"/>
              </a:ext>
            </a:extLst>
          </p:cNvPr>
          <p:cNvSpPr txBox="1"/>
          <p:nvPr/>
        </p:nvSpPr>
        <p:spPr>
          <a:xfrm>
            <a:off x="921326" y="4398082"/>
            <a:ext cx="730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Google Shape;1593;p47">
            <a:extLst>
              <a:ext uri="{FF2B5EF4-FFF2-40B4-BE49-F238E27FC236}">
                <a16:creationId xmlns:a16="http://schemas.microsoft.com/office/drawing/2014/main" id="{5B9141B1-FE8F-A6A3-1466-A3B354F2BBBF}"/>
              </a:ext>
            </a:extLst>
          </p:cNvPr>
          <p:cNvCxnSpPr>
            <a:cxnSpLocks/>
          </p:cNvCxnSpPr>
          <p:nvPr/>
        </p:nvCxnSpPr>
        <p:spPr>
          <a:xfrm>
            <a:off x="0" y="4344769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9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750446"/>
            <a:ext cx="440152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Web3-bzz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- 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Swarm. </a:t>
            </a:r>
          </a:p>
          <a:p>
            <a:pPr lvl="0" algn="just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_web3.bzz.upload_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_Web3.bzz.download_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750446"/>
            <a:ext cx="395817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Web3-net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Cho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Ethereum.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 </a:t>
            </a: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net.getID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net.getPeerCount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34A8B-07A9-3809-9D72-8AA8F2E9B64F}"/>
              </a:ext>
            </a:extLst>
          </p:cNvPr>
          <p:cNvSpPr txBox="1"/>
          <p:nvPr/>
        </p:nvSpPr>
        <p:spPr>
          <a:xfrm>
            <a:off x="406003" y="4445688"/>
            <a:ext cx="820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A894CDFA-3BC3-45CA-70D5-D44F059A8D2F}"/>
              </a:ext>
            </a:extLst>
          </p:cNvPr>
          <p:cNvCxnSpPr>
            <a:cxnSpLocks/>
          </p:cNvCxnSpPr>
          <p:nvPr/>
        </p:nvCxnSpPr>
        <p:spPr>
          <a:xfrm>
            <a:off x="0" y="4393054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9896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35306355-E217-AFAD-5938-55FE50A25C3F}"/>
              </a:ext>
            </a:extLst>
          </p:cNvPr>
          <p:cNvSpPr txBox="1">
            <a:spLocks/>
          </p:cNvSpPr>
          <p:nvPr/>
        </p:nvSpPr>
        <p:spPr>
          <a:xfrm>
            <a:off x="1042555" y="-6927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7D1C7981-F181-43E1-359B-A8058EF2CFC0}"/>
              </a:ext>
            </a:extLst>
          </p:cNvPr>
          <p:cNvCxnSpPr>
            <a:cxnSpLocks/>
          </p:cNvCxnSpPr>
          <p:nvPr/>
        </p:nvCxnSpPr>
        <p:spPr>
          <a:xfrm>
            <a:off x="1363808" y="565773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0DAF1-FA1C-7091-924B-A1E90B1222E9}"/>
              </a:ext>
            </a:extLst>
          </p:cNvPr>
          <p:cNvSpPr txBox="1"/>
          <p:nvPr/>
        </p:nvSpPr>
        <p:spPr>
          <a:xfrm>
            <a:off x="367145" y="858918"/>
            <a:ext cx="4343401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Web3-utils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web3.js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Web3-utils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66CB1-275E-0567-B784-D389FC6DC642}"/>
              </a:ext>
            </a:extLst>
          </p:cNvPr>
          <p:cNvSpPr txBox="1"/>
          <p:nvPr/>
        </p:nvSpPr>
        <p:spPr>
          <a:xfrm>
            <a:off x="5167744" y="858918"/>
            <a:ext cx="31172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_web3.utils.toWei_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ether sang Wei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_web3.utils.hexToNumberString_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_web3.utils.isAddress,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8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377913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071768" y="1130633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9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208810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461655" y="572700"/>
            <a:ext cx="55903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10.png">
            <a:extLst>
              <a:ext uri="{FF2B5EF4-FFF2-40B4-BE49-F238E27FC236}">
                <a16:creationId xmlns:a16="http://schemas.microsoft.com/office/drawing/2014/main" id="{8579CB45-145F-B94D-D3F3-F455D635A73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24745" y="1199772"/>
            <a:ext cx="4796379" cy="329404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F378A-C8D9-2A7D-4B60-94DF96938C1C}"/>
              </a:ext>
            </a:extLst>
          </p:cNvPr>
          <p:cNvSpPr txBox="1"/>
          <p:nvPr/>
        </p:nvSpPr>
        <p:spPr>
          <a:xfrm>
            <a:off x="322876" y="1015522"/>
            <a:ext cx="35702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Trong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này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em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sẽ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Ganache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dựng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một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mạng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Blockchain private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lưu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trữ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Smart Contracts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cũng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như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theo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tin,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cấu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trúc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đã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ra.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Truffle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deploy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và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Hardhat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verify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endParaRPr lang="en-US" sz="1600" b="1" kern="150" dirty="0">
              <a:solidFill>
                <a:schemeClr val="bg2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1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341582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cuốn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sổ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hay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hệ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sở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(block).</a:t>
            </a: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hủy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biến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minh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nguồn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gốc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tức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thì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Tương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tự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	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SmartContract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7" y="1517009"/>
            <a:ext cx="4113703" cy="238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PoolModifier.sol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Contract).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20.png">
            <a:extLst>
              <a:ext uri="{FF2B5EF4-FFF2-40B4-BE49-F238E27FC236}">
                <a16:creationId xmlns:a16="http://schemas.microsoft.com/office/drawing/2014/main" id="{6196224F-AD27-45C5-8BF0-C70C4DC08639}"/>
              </a:ext>
            </a:extLst>
          </p:cNvPr>
          <p:cNvPicPr/>
          <p:nvPr/>
        </p:nvPicPr>
        <p:blipFill>
          <a:blip r:embed="rId2"/>
          <a:srcRect b="6304"/>
          <a:stretch>
            <a:fillRect/>
          </a:stretch>
        </p:blipFill>
        <p:spPr>
          <a:xfrm>
            <a:off x="4670082" y="887960"/>
            <a:ext cx="4113703" cy="39680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9745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8" y="1517009"/>
            <a:ext cx="3685310" cy="182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IDO.sol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spcBef>
                <a:spcPts val="1400"/>
              </a:spcBef>
              <a:spcAft>
                <a:spcPts val="1400"/>
              </a:spcAft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4.png">
            <a:extLst>
              <a:ext uri="{FF2B5EF4-FFF2-40B4-BE49-F238E27FC236}">
                <a16:creationId xmlns:a16="http://schemas.microsoft.com/office/drawing/2014/main" id="{8A5EFC21-3C9E-AD0A-F5FA-7E4970A43A38}"/>
              </a:ext>
            </a:extLst>
          </p:cNvPr>
          <p:cNvPicPr/>
          <p:nvPr/>
        </p:nvPicPr>
        <p:blipFill rotWithShape="1">
          <a:blip r:embed="rId2"/>
          <a:srcRect r="20789"/>
          <a:stretch/>
        </p:blipFill>
        <p:spPr>
          <a:xfrm>
            <a:off x="4405745" y="970946"/>
            <a:ext cx="4315691" cy="38088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7180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159325" y="1747486"/>
            <a:ext cx="3823855" cy="16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CreateERC20.sol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ERC20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9.png">
            <a:extLst>
              <a:ext uri="{FF2B5EF4-FFF2-40B4-BE49-F238E27FC236}">
                <a16:creationId xmlns:a16="http://schemas.microsoft.com/office/drawing/2014/main" id="{AC482C46-C977-028C-52AC-C7D7B9D0E3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0273" y="851393"/>
            <a:ext cx="4461596" cy="3997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5730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429490" y="862608"/>
            <a:ext cx="396932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function: 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63AB3-C982-F341-0268-FAE531E5CC4D}"/>
              </a:ext>
            </a:extLst>
          </p:cNvPr>
          <p:cNvSpPr txBox="1"/>
          <p:nvPr/>
        </p:nvSpPr>
        <p:spPr>
          <a:xfrm>
            <a:off x="4890657" y="862608"/>
            <a:ext cx="4073236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21.png">
            <a:extLst>
              <a:ext uri="{FF2B5EF4-FFF2-40B4-BE49-F238E27FC236}">
                <a16:creationId xmlns:a16="http://schemas.microsoft.com/office/drawing/2014/main" id="{EB62B969-2007-6B2A-43A6-5211928D4D7B}"/>
              </a:ext>
            </a:extLst>
          </p:cNvPr>
          <p:cNvPicPr/>
          <p:nvPr/>
        </p:nvPicPr>
        <p:blipFill rotWithShape="1">
          <a:blip r:embed="rId2"/>
          <a:srcRect r="8306"/>
          <a:stretch/>
        </p:blipFill>
        <p:spPr>
          <a:xfrm>
            <a:off x="4572000" y="936552"/>
            <a:ext cx="4162211" cy="394262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500925" y="1193927"/>
            <a:ext cx="3478143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C0FE3-63DB-4570-4937-924ED4DBF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r="15212"/>
          <a:stretch/>
        </p:blipFill>
        <p:spPr>
          <a:xfrm>
            <a:off x="358050" y="2965567"/>
            <a:ext cx="3873509" cy="16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6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1258854"/>
            <a:ext cx="3478143" cy="275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30.png">
            <a:extLst>
              <a:ext uri="{FF2B5EF4-FFF2-40B4-BE49-F238E27FC236}">
                <a16:creationId xmlns:a16="http://schemas.microsoft.com/office/drawing/2014/main" id="{81E9D214-0904-B635-6137-6A3E4B72BB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22006" y="897585"/>
            <a:ext cx="3871047" cy="3903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6598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967841"/>
            <a:ext cx="37963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C4C726E8-0E27-A383-9A2D-21368A1898A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7200" y="967841"/>
            <a:ext cx="4399035" cy="3735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8583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111982" y="3482287"/>
            <a:ext cx="3774417" cy="8234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quocanhnguyen199@gmail.com</a:t>
            </a:r>
            <a:endParaRPr dirty="0"/>
          </a:p>
        </p:txBody>
      </p:sp>
      <p:sp>
        <p:nvSpPr>
          <p:cNvPr id="3578" name="Google Shape;3578;p67"/>
          <p:cNvSpPr/>
          <p:nvPr/>
        </p:nvSpPr>
        <p:spPr>
          <a:xfrm>
            <a:off x="4435834" y="3572983"/>
            <a:ext cx="596063" cy="58753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169107" y="3575097"/>
            <a:ext cx="596700" cy="586907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5965925" y="3585605"/>
            <a:ext cx="596700" cy="586907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762743" y="3573366"/>
            <a:ext cx="596645" cy="586907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4;p45">
            <a:extLst>
              <a:ext uri="{FF2B5EF4-FFF2-40B4-BE49-F238E27FC236}">
                <a16:creationId xmlns:a16="http://schemas.microsoft.com/office/drawing/2014/main" id="{13EA2EB2-375A-98B3-7FA9-9A9FDE88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090" y="0"/>
            <a:ext cx="4647832" cy="523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47;p45">
            <a:extLst>
              <a:ext uri="{FF2B5EF4-FFF2-40B4-BE49-F238E27FC236}">
                <a16:creationId xmlns:a16="http://schemas.microsoft.com/office/drawing/2014/main" id="{0668DBF2-D3C7-8BB3-9464-24F985BA61E2}"/>
              </a:ext>
            </a:extLst>
          </p:cNvPr>
          <p:cNvCxnSpPr>
            <a:cxnSpLocks/>
          </p:cNvCxnSpPr>
          <p:nvPr/>
        </p:nvCxnSpPr>
        <p:spPr>
          <a:xfrm>
            <a:off x="3505384" y="547243"/>
            <a:ext cx="22431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EEBE0-5303-1533-B2E3-AAFC73154855}"/>
              </a:ext>
            </a:extLst>
          </p:cNvPr>
          <p:cNvSpPr txBox="1"/>
          <p:nvPr/>
        </p:nvSpPr>
        <p:spPr>
          <a:xfrm>
            <a:off x="4714875" y="976011"/>
            <a:ext cx="4050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tin Block (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khối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)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Data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 of previous block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3BB75-6B81-37B3-0A66-F94F25C6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886881"/>
            <a:ext cx="2966516" cy="1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39FFF-D432-5D42-BD39-82F20E6B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74" r="8006" b="16865"/>
          <a:stretch/>
        </p:blipFill>
        <p:spPr bwMode="auto">
          <a:xfrm>
            <a:off x="150019" y="3361759"/>
            <a:ext cx="4029076" cy="1371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BF727-40FF-A282-DD66-93CADEC03688}"/>
              </a:ext>
            </a:extLst>
          </p:cNvPr>
          <p:cNvSpPr txBox="1"/>
          <p:nvPr/>
        </p:nvSpPr>
        <p:spPr>
          <a:xfrm>
            <a:off x="4622006" y="2953042"/>
            <a:ext cx="437197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accent3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ta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kết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liệu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đẩy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đủ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xóa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lần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6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63113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Phân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	Public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Private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chế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808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70256" y="61960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2397" y="741826"/>
            <a:ext cx="4650582" cy="452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Ứng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dụng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tiễn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của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nghệ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</a:t>
            </a:r>
            <a:b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</a:br>
            <a:r>
              <a:rPr lang="en-US" sz="18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</a:t>
            </a:r>
            <a:r>
              <a:rPr lang="en-US" sz="18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(Manufacturing)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(Financial Services)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&amp;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Giải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(Art &amp; Recreation)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sóc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khỏe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(Healthcare)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hiểm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(Insurance)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(Retail)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(Public Sector)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(Property)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(Agricultural)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(Mining)</a:t>
            </a:r>
            <a:br>
              <a:rPr lang="en-US" sz="1600" kern="150" dirty="0">
                <a:latin typeface="Times New Roman" panose="02020603050405020304" pitchFamily="18" charset="0"/>
                <a:cs typeface="Mangal" panose="02040503050203030202" pitchFamily="18" charset="0"/>
              </a:rPr>
            </a:b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6708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29438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147919" y="12553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được sử dụng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5265707" y="531249"/>
            <a:ext cx="4119975" cy="4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334606" y="0"/>
            <a:ext cx="4045200" cy="687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Token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5" name="Google Shape;1555;p46"/>
          <p:cNvSpPr txBox="1">
            <a:spLocks noGrp="1"/>
          </p:cNvSpPr>
          <p:nvPr>
            <p:ph type="subTitle" idx="1"/>
          </p:nvPr>
        </p:nvSpPr>
        <p:spPr>
          <a:xfrm>
            <a:off x="482240" y="814388"/>
            <a:ext cx="4186925" cy="387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b="1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Token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loại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tài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sản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điện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hành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hoạt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sẵn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nhờ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hữu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riêng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Phổ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biến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phải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Ethereum.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xây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thường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chuẩn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ERC-20.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dụng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như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phương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thức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thanh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hệ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sinh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cxnSp>
        <p:nvCxnSpPr>
          <p:cNvPr id="1556" name="Google Shape;1556;p46"/>
          <p:cNvCxnSpPr>
            <a:cxnSpLocks/>
          </p:cNvCxnSpPr>
          <p:nvPr/>
        </p:nvCxnSpPr>
        <p:spPr>
          <a:xfrm flipV="1">
            <a:off x="778669" y="687581"/>
            <a:ext cx="321468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3997</Words>
  <Application>Microsoft Office PowerPoint</Application>
  <PresentationFormat>On-screen Show (16:9)</PresentationFormat>
  <Paragraphs>350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Russo One</vt:lpstr>
      <vt:lpstr>Arial</vt:lpstr>
      <vt:lpstr>Catamaran SemiBold</vt:lpstr>
      <vt:lpstr>Wingdings</vt:lpstr>
      <vt:lpstr>Unna</vt:lpstr>
      <vt:lpstr>Catamaran Medium</vt:lpstr>
      <vt:lpstr>Times New Roman</vt:lpstr>
      <vt:lpstr>Raleway Medium</vt:lpstr>
      <vt:lpstr>Catamaran</vt:lpstr>
      <vt:lpstr>Crypto Mining Project Proposal by Slidesgo</vt:lpstr>
      <vt:lpstr>Nghiên cứu, xây dựng  hệ thống launchpad  trên nền tảng  Ethereum</vt:lpstr>
      <vt:lpstr>01</vt:lpstr>
      <vt:lpstr>Tổng quan  về Blockchain</vt:lpstr>
      <vt:lpstr>Blockchain</vt:lpstr>
      <vt:lpstr>Blockchain</vt:lpstr>
      <vt:lpstr>Blockchain</vt:lpstr>
      <vt:lpstr>Blockchain</vt:lpstr>
      <vt:lpstr>Các khái niệm được sử dụng</vt:lpstr>
      <vt:lpstr>Giới thiệu về Token</vt:lpstr>
      <vt:lpstr>Giới thiệu Dapps (ứng dụng phi tập trung)</vt:lpstr>
      <vt:lpstr>Giới thiệu DEX (sàn giao dịch phi tập trung)</vt:lpstr>
      <vt:lpstr>Giới thiệu DEX (sàn giao dịch phi tập trung)</vt:lpstr>
      <vt:lpstr>Giới thiệu DEX (sàn giao dịch phi tập trung)</vt:lpstr>
      <vt:lpstr>Giới thiệu DeFi ( Decentralized Finance )</vt:lpstr>
      <vt:lpstr>PowerPoint Presentation</vt:lpstr>
      <vt:lpstr>PowerPoint Presentation</vt:lpstr>
      <vt:lpstr>Giới thiệu về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 hệ thống launchpad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Management Project Proposal</dc:title>
  <dc:creator>Long</dc:creator>
  <cp:lastModifiedBy>Long</cp:lastModifiedBy>
  <cp:revision>26</cp:revision>
  <dcterms:modified xsi:type="dcterms:W3CDTF">2022-08-29T16:08:57Z</dcterms:modified>
</cp:coreProperties>
</file>